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8" r:id="rId1"/>
  </p:sldMasterIdLst>
  <p:notesMasterIdLst>
    <p:notesMasterId r:id="rId15"/>
  </p:notesMasterIdLst>
  <p:sldIdLst>
    <p:sldId id="267" r:id="rId2"/>
    <p:sldId id="256" r:id="rId3"/>
    <p:sldId id="257" r:id="rId4"/>
    <p:sldId id="258" r:id="rId5"/>
    <p:sldId id="259" r:id="rId6"/>
    <p:sldId id="266" r:id="rId7"/>
    <p:sldId id="260" r:id="rId8"/>
    <p:sldId id="262" r:id="rId9"/>
    <p:sldId id="261" r:id="rId10"/>
    <p:sldId id="263" r:id="rId11"/>
    <p:sldId id="265" r:id="rId12"/>
    <p:sldId id="268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>
          <p15:clr>
            <a:srgbClr val="9AA0A6"/>
          </p15:clr>
        </p15:guide>
        <p15:guide id="2" pos="5868">
          <p15:clr>
            <a:srgbClr val="9AA0A6"/>
          </p15:clr>
        </p15:guide>
        <p15:guide id="3" orient="horz" pos="1571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6" roundtripDataSignature="AMtx7mhXQ1N1MafN4fY+Bs9ldogAdiZ6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033" autoAdjust="0"/>
  </p:normalViewPr>
  <p:slideViewPr>
    <p:cSldViewPr snapToGrid="0">
      <p:cViewPr varScale="1">
        <p:scale>
          <a:sx n="82" d="100"/>
          <a:sy n="82" d="100"/>
        </p:scale>
        <p:origin x="274" y="-96"/>
      </p:cViewPr>
      <p:guideLst>
        <p:guide orient="horz" pos="1570"/>
        <p:guide pos="5868"/>
        <p:guide orient="horz" pos="157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3a8d4be09_2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Change </a:t>
            </a:r>
            <a:endParaRPr/>
          </a:p>
        </p:txBody>
      </p:sp>
      <p:sp>
        <p:nvSpPr>
          <p:cNvPr id="79" name="Google Shape;79;gf3a8d4be09_2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3a8d4be09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gf3a8d4be09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" name="Google Shape;10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Keep observations </a:t>
            </a:r>
            <a:endParaRPr/>
          </a:p>
        </p:txBody>
      </p:sp>
      <p:sp>
        <p:nvSpPr>
          <p:cNvPr id="126" name="Google Shape;126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EDA is used for </a:t>
            </a:r>
            <a:r>
              <a:rPr lang="en-US" sz="1200" b="1"/>
              <a:t>seeing what the data can tell us before the modeling task</a:t>
            </a:r>
            <a:r>
              <a:rPr lang="en-US" sz="1200"/>
              <a:t>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Change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" name="Google Shape;11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Add graphical </a:t>
            </a:r>
            <a:endParaRPr/>
          </a:p>
        </p:txBody>
      </p:sp>
      <p:sp>
        <p:nvSpPr>
          <p:cNvPr id="134" name="Google Shape;134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2" name="Google Shape;142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49256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722127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89345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5542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729518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17497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084675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557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236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 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f3a8d4be09_2_86"/>
          <p:cNvSpPr txBox="1">
            <a:spLocks noGrp="1"/>
          </p:cNvSpPr>
          <p:nvPr>
            <p:ph type="title"/>
          </p:nvPr>
        </p:nvSpPr>
        <p:spPr>
          <a:xfrm>
            <a:off x="228600" y="187044"/>
            <a:ext cx="10515600" cy="517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  <a:defRPr sz="3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gf3a8d4be09_2_86"/>
          <p:cNvSpPr txBox="1">
            <a:spLocks noGrp="1"/>
          </p:cNvSpPr>
          <p:nvPr>
            <p:ph type="sldNum" idx="12"/>
          </p:nvPr>
        </p:nvSpPr>
        <p:spPr>
          <a:xfrm>
            <a:off x="11639549" y="6350003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37341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1"/>
          <p:cNvSpPr txBox="1">
            <a:spLocks noGrp="1"/>
          </p:cNvSpPr>
          <p:nvPr>
            <p:ph type="title"/>
          </p:nvPr>
        </p:nvSpPr>
        <p:spPr>
          <a:xfrm>
            <a:off x="228600" y="184714"/>
            <a:ext cx="10515600" cy="52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  <a:defRPr sz="3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1"/>
          <p:cNvSpPr txBox="1">
            <a:spLocks noGrp="1"/>
          </p:cNvSpPr>
          <p:nvPr>
            <p:ph type="sldNum" idx="12"/>
          </p:nvPr>
        </p:nvSpPr>
        <p:spPr>
          <a:xfrm>
            <a:off x="11639552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9397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798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9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214585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25333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98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646110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560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215469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7254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D77C6-50EB-2225-F1D0-544345690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Optimization in Solar Power Generation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6DDBF3-AF30-758F-168A-D256D883A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9593" y="2557463"/>
            <a:ext cx="9405256" cy="3317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Google Shape;76;p1" descr="360DigiTMG Reviews - 52 Reviews of 360digitmg.com | Sitejabber">
            <a:extLst>
              <a:ext uri="{FF2B5EF4-FFF2-40B4-BE49-F238E27FC236}">
                <a16:creationId xmlns:a16="http://schemas.microsoft.com/office/drawing/2014/main" id="{882BE3B5-EF74-2AC5-C6E4-E5F75F1980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51545" y="5952931"/>
            <a:ext cx="2277039" cy="808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2082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2"/>
          <p:cNvSpPr txBox="1">
            <a:spLocks noGrp="1"/>
          </p:cNvSpPr>
          <p:nvPr>
            <p:ph type="title"/>
          </p:nvPr>
        </p:nvSpPr>
        <p:spPr>
          <a:xfrm>
            <a:off x="477101" y="-40491"/>
            <a:ext cx="10515600" cy="480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lang="en-US" sz="2800" b="1" dirty="0">
                <a:latin typeface="Times New Roman"/>
                <a:ea typeface="Times New Roman"/>
                <a:cs typeface="Times New Roman"/>
                <a:sym typeface="Times New Roman"/>
              </a:rPr>
              <a:t>Data Visualization by Power BI  </a:t>
            </a:r>
            <a:endParaRPr sz="2800" dirty="0"/>
          </a:p>
        </p:txBody>
      </p:sp>
      <p:sp>
        <p:nvSpPr>
          <p:cNvPr id="137" name="Google Shape;137;p32"/>
          <p:cNvSpPr txBox="1"/>
          <p:nvPr/>
        </p:nvSpPr>
        <p:spPr>
          <a:xfrm>
            <a:off x="666750" y="1352550"/>
            <a:ext cx="1097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32"/>
          <p:cNvSpPr txBox="1"/>
          <p:nvPr/>
        </p:nvSpPr>
        <p:spPr>
          <a:xfrm>
            <a:off x="287350" y="1245175"/>
            <a:ext cx="1103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32" descr="360DigiTMG Reviews - 52 Reviews of 360digitmg.com | Sitejabb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2215" y="5922495"/>
            <a:ext cx="2277039" cy="808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91D136-0F40-BE1D-4AE3-3677D696C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650" y="905069"/>
            <a:ext cx="5390191" cy="504786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F72CD9-BA24-331B-83DE-A5D494387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2139" y="905069"/>
            <a:ext cx="4939211" cy="504786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802C3-F0B2-842C-8390-403C424DA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519" y="0"/>
            <a:ext cx="10515600" cy="480041"/>
          </a:xfrm>
        </p:spPr>
        <p:txBody>
          <a:bodyPr/>
          <a:lstStyle/>
          <a:p>
            <a:r>
              <a:rPr lang="en-US" sz="2800" b="1" dirty="0">
                <a:latin typeface="Times New Roman"/>
                <a:ea typeface="Times New Roman"/>
                <a:cs typeface="Times New Roman"/>
                <a:sym typeface="Times New Roman"/>
              </a:rPr>
              <a:t>Data Visualization by Google Looker</a:t>
            </a:r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81E3A-1699-153F-F043-DAB388D42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3824" y="6055568"/>
            <a:ext cx="2274005" cy="8047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6CCA2C-B566-BE79-B562-6A222AC14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08" y="965718"/>
            <a:ext cx="5346441" cy="492656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875530-6DAB-4A80-2789-43E306869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469" y="965718"/>
            <a:ext cx="4914123" cy="492656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736658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0E65-4762-2049-7B19-328FB68CE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7" y="0"/>
            <a:ext cx="10515600" cy="480041"/>
          </a:xfrm>
        </p:spPr>
        <p:txBody>
          <a:bodyPr/>
          <a:lstStyle/>
          <a:p>
            <a:r>
              <a:rPr lang="en-US" sz="2800" b="1" dirty="0">
                <a:latin typeface="Times New Roman"/>
                <a:ea typeface="Times New Roman"/>
                <a:cs typeface="Times New Roman"/>
                <a:sym typeface="Times New Roman"/>
              </a:rPr>
              <a:t>Data Visualization by Excel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923365-A5CA-1B9E-6B1D-47A41926B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1035699"/>
            <a:ext cx="10515600" cy="480526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D088F7-F0D3-DEBF-1E69-D3F305250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3824" y="5943601"/>
            <a:ext cx="2274005" cy="80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238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4" name="Google Shape;144;p60"/>
          <p:cNvCxnSpPr/>
          <p:nvPr/>
        </p:nvCxnSpPr>
        <p:spPr>
          <a:xfrm>
            <a:off x="0" y="6464596"/>
            <a:ext cx="9597656" cy="0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5" name="Google Shape;145;p60" descr="Attitudes 2 Animal Cognition Survey – The Anthrozoologis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049" y="797053"/>
            <a:ext cx="10501901" cy="526389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46" name="Google Shape;146;p60" descr="360DigiTMG Reviews - 52 Reviews of 360digitmg.com | Sitejabb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23552" y="5952931"/>
            <a:ext cx="2277039" cy="808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dirty="0"/>
              <a:t>Course Name : Professional Data Analytics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US" dirty="0"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dirty="0"/>
              <a:t>Project Name : Optimization in Solar Power Generation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US" dirty="0"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dirty="0"/>
              <a:t>Mentor Name  : </a:t>
            </a:r>
            <a:r>
              <a:rPr lang="en-US" dirty="0" err="1"/>
              <a:t>Ms.Saikeerthi</a:t>
            </a:r>
            <a:endParaRPr lang="en-US" dirty="0"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US" dirty="0"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dirty="0"/>
              <a:t>Presenting By : Abdulrajjak Warunkar </a:t>
            </a:r>
            <a:endParaRPr dirty="0"/>
          </a:p>
        </p:txBody>
      </p:sp>
      <p:sp>
        <p:nvSpPr>
          <p:cNvPr id="74" name="Google Shape;74;p1"/>
          <p:cNvSpPr txBox="1"/>
          <p:nvPr/>
        </p:nvSpPr>
        <p:spPr>
          <a:xfrm>
            <a:off x="242944" y="860611"/>
            <a:ext cx="3537600" cy="4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5" name="Google Shape;7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86508" y="11637873"/>
            <a:ext cx="158226" cy="163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76;p1" descr="360DigiTMG Reviews - 52 Reviews of 360digitmg.com | Sitejabber">
            <a:extLst>
              <a:ext uri="{FF2B5EF4-FFF2-40B4-BE49-F238E27FC236}">
                <a16:creationId xmlns:a16="http://schemas.microsoft.com/office/drawing/2014/main" id="{BAD7AD69-C7CC-2BB3-81A0-0005341F81A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71600" y="1068772"/>
            <a:ext cx="9442579" cy="11103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f3a8d4be09_2_180"/>
          <p:cNvSpPr txBox="1">
            <a:spLocks noGrp="1"/>
          </p:cNvSpPr>
          <p:nvPr>
            <p:ph type="title"/>
          </p:nvPr>
        </p:nvSpPr>
        <p:spPr>
          <a:xfrm>
            <a:off x="476431" y="37060"/>
            <a:ext cx="10515600" cy="480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 sz="2800" b="1" dirty="0">
                <a:latin typeface="Times New Roman"/>
                <a:ea typeface="Times New Roman"/>
                <a:cs typeface="Times New Roman"/>
                <a:sym typeface="Times New Roman"/>
              </a:rPr>
              <a:t>Contents</a:t>
            </a:r>
            <a:endParaRPr sz="28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" name="Google Shape;82;gf3a8d4be09_2_18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83" name="Google Shape;83;gf3a8d4be09_2_180"/>
          <p:cNvSpPr txBox="1"/>
          <p:nvPr/>
        </p:nvSpPr>
        <p:spPr>
          <a:xfrm>
            <a:off x="933632" y="1475947"/>
            <a:ext cx="10515600" cy="3287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●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 </a:t>
            </a:r>
            <a:r>
              <a:rPr lang="en-US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</a:t>
            </a:r>
            <a:endParaRPr sz="2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●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Project Overview and Scope</a:t>
            </a:r>
          </a:p>
          <a:p>
            <a:pPr marL="457200" marR="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●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Architecture - Data F</a:t>
            </a:r>
            <a:r>
              <a:rPr lang="en-US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 Diagram</a:t>
            </a:r>
          </a:p>
          <a:p>
            <a:pPr marL="457200" marR="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●"/>
            </a:pPr>
            <a:r>
              <a:rPr lang="en-US" sz="28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Data Dictionary 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●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Collection</a:t>
            </a:r>
          </a:p>
          <a:p>
            <a:pPr marL="457200" marR="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●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Exploratory Data Analysis</a:t>
            </a:r>
          </a:p>
          <a:p>
            <a:pPr marL="457200" indent="-431800">
              <a:lnSpc>
                <a:spcPct val="90000"/>
              </a:lnSpc>
              <a:buClr>
                <a:schemeClr val="dk1"/>
              </a:buClr>
              <a:buSzPts val="3200"/>
              <a:buFont typeface="Times New Roman"/>
              <a:buChar char="●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Data Preprocessing</a:t>
            </a:r>
            <a:endParaRPr sz="2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●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Visualization</a:t>
            </a:r>
            <a:endParaRPr sz="2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4" name="Google Shape;84;gf3a8d4be09_2_180" descr="360DigiTMG Reviews - 52 Reviews of 360digitmg.com | Sitejabb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53110" y="5945834"/>
            <a:ext cx="2277039" cy="808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 txBox="1">
            <a:spLocks noGrp="1"/>
          </p:cNvSpPr>
          <p:nvPr>
            <p:ph type="title"/>
          </p:nvPr>
        </p:nvSpPr>
        <p:spPr>
          <a:xfrm>
            <a:off x="480526" y="0"/>
            <a:ext cx="10515600" cy="978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Business</a:t>
            </a:r>
            <a:r>
              <a:rPr lang="en-US" sz="28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Problem</a:t>
            </a:r>
            <a:br>
              <a:rPr lang="en-US" sz="3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32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0" name="Google Shape;90;p6" descr="360DigiTMG Reviews - 52 Reviews of 360digitmg.com | Sitejabb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53110" y="5945834"/>
            <a:ext cx="2277039" cy="80833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1CAC3D-2389-83CA-79E3-CFD30D6837DD}"/>
              </a:ext>
            </a:extLst>
          </p:cNvPr>
          <p:cNvSpPr txBox="1"/>
          <p:nvPr/>
        </p:nvSpPr>
        <p:spPr>
          <a:xfrm>
            <a:off x="737895" y="1165388"/>
            <a:ext cx="1071620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Business</a:t>
            </a:r>
            <a:r>
              <a:rPr lang="en-US" sz="2000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Problem:</a:t>
            </a:r>
            <a:r>
              <a:rPr lang="en-US" sz="3200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Frequent fluctuations in energy output due to variable environmental conditions and system Inefficiencies are limiting optimal solar power generation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3a8d4be09_2_92"/>
          <p:cNvSpPr txBox="1">
            <a:spLocks noGrp="1"/>
          </p:cNvSpPr>
          <p:nvPr>
            <p:ph type="title"/>
          </p:nvPr>
        </p:nvSpPr>
        <p:spPr>
          <a:xfrm>
            <a:off x="475427" y="-31406"/>
            <a:ext cx="10515600" cy="480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 sz="2800" b="1" dirty="0">
                <a:latin typeface="Times New Roman"/>
                <a:ea typeface="Times New Roman"/>
                <a:cs typeface="Times New Roman"/>
                <a:sym typeface="Times New Roman"/>
              </a:rPr>
              <a:t>Project Overview and Scope</a:t>
            </a:r>
            <a:endParaRPr sz="28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" name="Google Shape;96;gf3a8d4be09_2_9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97" name="Google Shape;97;gf3a8d4be09_2_92"/>
          <p:cNvSpPr txBox="1"/>
          <p:nvPr/>
        </p:nvSpPr>
        <p:spPr>
          <a:xfrm>
            <a:off x="4099475" y="1187700"/>
            <a:ext cx="2164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gf3a8d4be09_2_92"/>
          <p:cNvSpPr txBox="1"/>
          <p:nvPr/>
        </p:nvSpPr>
        <p:spPr>
          <a:xfrm>
            <a:off x="6053425" y="2493975"/>
            <a:ext cx="3409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gf3a8d4be09_2_92"/>
          <p:cNvSpPr txBox="1"/>
          <p:nvPr/>
        </p:nvSpPr>
        <p:spPr>
          <a:xfrm>
            <a:off x="5938500" y="3792975"/>
            <a:ext cx="3275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gf3a8d4be09_2_92"/>
          <p:cNvSpPr txBox="1"/>
          <p:nvPr/>
        </p:nvSpPr>
        <p:spPr>
          <a:xfrm>
            <a:off x="-1091900" y="2720225"/>
            <a:ext cx="3888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gf3a8d4be09_2_92" descr="360DigiTMG Reviews - 52 Reviews of 360digitmg.com | Sitejabb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51545" y="5952931"/>
            <a:ext cx="2277039" cy="80833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6F19BDDF-1F50-5ECE-4D8B-C631BE2B6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12" y="4531229"/>
            <a:ext cx="11732443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C592340-3F4D-555B-EE80-F3CB4B3461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400" y="1221265"/>
            <a:ext cx="10515600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Business Objective: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Maximize Power production and Performance of the system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Business Constraint: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Minimize Operational costs.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Business Success Criteria: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Achieve a profit increase of 20% to 30%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Economic Success Criteria: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Increase revenue by at least 20 lakhs to 30 lakhs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2AEFD-67F8-EC7B-FFA7-4AF25F618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866" y="28253"/>
            <a:ext cx="10515600" cy="480041"/>
          </a:xfrm>
        </p:spPr>
        <p:txBody>
          <a:bodyPr/>
          <a:lstStyle/>
          <a:p>
            <a:r>
              <a:rPr lang="en-US" sz="28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Architecture</a:t>
            </a:r>
            <a:endParaRPr lang="en-IN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226A3D-C932-09EF-37CC-67D24EDB5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122" y="1001948"/>
            <a:ext cx="10515601" cy="477628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Google Shape;101;gf3a8d4be09_2_92" descr="360DigiTMG Reviews - 52 Reviews of 360digitmg.com | Sitejabber">
            <a:extLst>
              <a:ext uri="{FF2B5EF4-FFF2-40B4-BE49-F238E27FC236}">
                <a16:creationId xmlns:a16="http://schemas.microsoft.com/office/drawing/2014/main" id="{E14F9C80-2E74-204C-1EA7-79EBFD71A06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17648" y="5937433"/>
            <a:ext cx="2277039" cy="808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581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485192" y="27729"/>
            <a:ext cx="10515600" cy="480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lang="en-US" sz="2800" b="1" dirty="0">
                <a:latin typeface="Times New Roman"/>
                <a:ea typeface="Times New Roman"/>
                <a:cs typeface="Times New Roman"/>
                <a:sym typeface="Times New Roman"/>
              </a:rPr>
              <a:t>Data Dictionary </a:t>
            </a:r>
            <a:endParaRPr sz="28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7" name="Google Shape;107;p15" descr="360DigiTMG Reviews - 52 Reviews of 360digitmg.com | Sitejabb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92919" y="5896947"/>
            <a:ext cx="2277039" cy="8083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8DCE81-45AD-F483-909E-E5E179DCCB39}"/>
              </a:ext>
            </a:extLst>
          </p:cNvPr>
          <p:cNvSpPr txBox="1"/>
          <p:nvPr/>
        </p:nvSpPr>
        <p:spPr>
          <a:xfrm>
            <a:off x="802433" y="1142647"/>
            <a:ext cx="617686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Inverter dataset</a:t>
            </a:r>
          </a:p>
          <a:p>
            <a:endParaRPr lang="en-US" sz="2000" b="1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1.DATE_TIME</a:t>
            </a:r>
          </a:p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2.Power_INV1_unit1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3.Power_INV1_unit2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4.Power_INV2_unit1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5.Power_INV2_unit2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21ACCB-5E55-6DC0-4F9E-D932A4AEA79B}"/>
              </a:ext>
            </a:extLst>
          </p:cNvPr>
          <p:cNvSpPr txBox="1"/>
          <p:nvPr/>
        </p:nvSpPr>
        <p:spPr>
          <a:xfrm>
            <a:off x="802433" y="3235528"/>
            <a:ext cx="617686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WMS Report dataset</a:t>
            </a:r>
          </a:p>
          <a:p>
            <a:endParaRPr lang="en-IN" sz="2000" b="1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IN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1.DATE_TIME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2.GII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3.MODULE_TEMP_1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4.RAIN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5.AMBIENT_TEMPRETURE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 txBox="1">
            <a:spLocks noGrp="1"/>
          </p:cNvSpPr>
          <p:nvPr>
            <p:ph type="title"/>
          </p:nvPr>
        </p:nvSpPr>
        <p:spPr>
          <a:xfrm>
            <a:off x="480526" y="27723"/>
            <a:ext cx="10515600" cy="480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lang="en-US" sz="2800" b="1" dirty="0">
                <a:latin typeface="Times New Roman"/>
                <a:ea typeface="Times New Roman"/>
                <a:cs typeface="Times New Roman"/>
                <a:sym typeface="Times New Roman"/>
              </a:rPr>
              <a:t>Data Preprocessing</a:t>
            </a:r>
            <a:endParaRPr sz="2800" dirty="0"/>
          </a:p>
        </p:txBody>
      </p:sp>
      <p:sp>
        <p:nvSpPr>
          <p:cNvPr id="129" name="Google Shape;129;p30"/>
          <p:cNvSpPr txBox="1"/>
          <p:nvPr/>
        </p:nvSpPr>
        <p:spPr>
          <a:xfrm>
            <a:off x="876300" y="1428750"/>
            <a:ext cx="1097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30" descr="360DigiTMG Reviews - 52 Reviews of 360digitmg.com | Sitejabb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51545" y="5952931"/>
            <a:ext cx="2277039" cy="8083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9BC838-BD9A-B060-FA24-F66842A0DE67}"/>
              </a:ext>
            </a:extLst>
          </p:cNvPr>
          <p:cNvSpPr txBox="1"/>
          <p:nvPr/>
        </p:nvSpPr>
        <p:spPr>
          <a:xfrm>
            <a:off x="876300" y="1091796"/>
            <a:ext cx="8801099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1.Handling Missing Values: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 Mean, median to fill missing values in numerical columns.</a:t>
            </a:r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Replaced missing values in categorical columns with ‘Mode'.</a:t>
            </a:r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2.Handling Duplicates: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Detected and </a:t>
            </a:r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found no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duplicate rows.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3.Outlier Treatment: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 IQR-based capping to handle outliers.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5"/>
          <p:cNvSpPr txBox="1">
            <a:spLocks noGrp="1"/>
          </p:cNvSpPr>
          <p:nvPr>
            <p:ph type="title"/>
          </p:nvPr>
        </p:nvSpPr>
        <p:spPr>
          <a:xfrm>
            <a:off x="476709" y="16949"/>
            <a:ext cx="9247200" cy="480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lang="en-US" sz="2800" b="1" dirty="0">
                <a:latin typeface="Times New Roman"/>
                <a:ea typeface="Times New Roman"/>
                <a:cs typeface="Times New Roman"/>
                <a:sym typeface="Times New Roman"/>
              </a:rPr>
              <a:t>Exploratory Data Analysis [EDA]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p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14" name="Google Shape;114;p25"/>
          <p:cNvSpPr txBox="1"/>
          <p:nvPr/>
        </p:nvSpPr>
        <p:spPr>
          <a:xfrm>
            <a:off x="737333" y="1320771"/>
            <a:ext cx="5160125" cy="3847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Inverter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Readings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(all units):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Mean: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~699.68 to ~711.41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Median: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~60.8 to ~67.8 (indicating skewed data with many low values)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Max: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~2739.8 to ~2887.0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Std Dev: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High (~920 to ~957), reflecting variability in power output.</a:t>
            </a:r>
          </a:p>
          <a:p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WMS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GII (Global Irradiance Index):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Mean: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~437.6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Max: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1234.0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Distribution: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High variability, with a median at 399.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Temperature: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Ranges from 0°C to 65.4°C, averaging ~42.1°C.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Rainfall: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Generally low (average ~0), with rare spikes up to 4.4.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Ambient Temperature: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Averages ~34.4°C, with a max of 47.6°C.</a:t>
            </a:r>
          </a:p>
        </p:txBody>
      </p:sp>
      <p:sp>
        <p:nvSpPr>
          <p:cNvPr id="115" name="Google Shape;115;p25"/>
          <p:cNvSpPr txBox="1"/>
          <p:nvPr/>
        </p:nvSpPr>
        <p:spPr>
          <a:xfrm>
            <a:off x="8249266" y="2076450"/>
            <a:ext cx="2153264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5"/>
          <p:cNvSpPr txBox="1"/>
          <p:nvPr/>
        </p:nvSpPr>
        <p:spPr>
          <a:xfrm>
            <a:off x="4686300" y="4057650"/>
            <a:ext cx="754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5"/>
          <p:cNvSpPr txBox="1"/>
          <p:nvPr/>
        </p:nvSpPr>
        <p:spPr>
          <a:xfrm>
            <a:off x="334142" y="4718780"/>
            <a:ext cx="1103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p25" descr="360DigiTMG Reviews - 52 Reviews of 360digitmg.com | Sitejabb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51545" y="5952931"/>
            <a:ext cx="2277039" cy="80833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5"/>
          <p:cNvSpPr/>
          <p:nvPr/>
        </p:nvSpPr>
        <p:spPr>
          <a:xfrm>
            <a:off x="745968" y="921751"/>
            <a:ext cx="5289107" cy="477183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5"/>
          <p:cNvSpPr/>
          <p:nvPr/>
        </p:nvSpPr>
        <p:spPr>
          <a:xfrm>
            <a:off x="6181326" y="921751"/>
            <a:ext cx="5289107" cy="477183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5"/>
          <p:cNvSpPr txBox="1"/>
          <p:nvPr/>
        </p:nvSpPr>
        <p:spPr>
          <a:xfrm>
            <a:off x="476709" y="613974"/>
            <a:ext cx="537443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Statistical Insights</a:t>
            </a:r>
            <a:endParaRPr sz="1400" b="1" i="0" u="sng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5"/>
          <p:cNvSpPr txBox="1"/>
          <p:nvPr/>
        </p:nvSpPr>
        <p:spPr>
          <a:xfrm>
            <a:off x="6096000" y="608723"/>
            <a:ext cx="537443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Business Insights </a:t>
            </a:r>
            <a:endParaRPr sz="1400" b="1" i="0" u="sng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15;p25">
            <a:extLst>
              <a:ext uri="{FF2B5EF4-FFF2-40B4-BE49-F238E27FC236}">
                <a16:creationId xmlns:a16="http://schemas.microsoft.com/office/drawing/2014/main" id="{3A1627C8-3F78-758C-7541-28CCB49FCBE4}"/>
              </a:ext>
            </a:extLst>
          </p:cNvPr>
          <p:cNvSpPr txBox="1"/>
          <p:nvPr/>
        </p:nvSpPr>
        <p:spPr>
          <a:xfrm>
            <a:off x="9605736" y="2228850"/>
            <a:ext cx="949194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FDC172DA-E267-F0EE-731C-CE07DC66C2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3958" y="1320771"/>
            <a:ext cx="5328117" cy="446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1.Peak Performance Conditions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 GII and Module Temperature correlate with higher inverter outputs.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Optimal conditions likely occur when temperatures are moderate (~30°C–40°C).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2.Potential Operational Bottlenecks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Significant periods of low or zero power output (median ~60) suggest inefficiencies or downtimes.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Investigate maintenance schedules, environmental disruptions (rain), or inverter overloads during these times.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3.Scalability Analysis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Consistent periods of high power output (~2739W+) reveal the system's potential to handle peak loads.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These conditions align with high irradiance levels (e.g., ~700+ GII).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4.Impact of Weather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Rainfall appears negligible overall but could require contingency planning during spikes.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Temperature extremes (both high and low) may warrant operational adjustments to maximize efficiency.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162</TotalTime>
  <Words>579</Words>
  <Application>Microsoft Office PowerPoint</Application>
  <PresentationFormat>Widescreen</PresentationFormat>
  <Paragraphs>98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Garamond</vt:lpstr>
      <vt:lpstr>Georgia</vt:lpstr>
      <vt:lpstr>Times New Roman</vt:lpstr>
      <vt:lpstr>Organic</vt:lpstr>
      <vt:lpstr>Optimization in Solar Power Generation</vt:lpstr>
      <vt:lpstr>PowerPoint Presentation</vt:lpstr>
      <vt:lpstr>Contents</vt:lpstr>
      <vt:lpstr>Business Problem </vt:lpstr>
      <vt:lpstr>Project Overview and Scope</vt:lpstr>
      <vt:lpstr>Project Architecture</vt:lpstr>
      <vt:lpstr>Data Dictionary </vt:lpstr>
      <vt:lpstr>Data Preprocessing</vt:lpstr>
      <vt:lpstr>Exploratory Data Analysis [EDA]</vt:lpstr>
      <vt:lpstr>Data Visualization by Power BI  </vt:lpstr>
      <vt:lpstr>Data Visualization by Google Looker</vt:lpstr>
      <vt:lpstr>Data Visualization by Excel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VIKAS BARTHWAL</dc:creator>
  <cp:lastModifiedBy>abdulrajjak warunkar</cp:lastModifiedBy>
  <cp:revision>8</cp:revision>
  <dcterms:created xsi:type="dcterms:W3CDTF">2022-02-16T01:47:29Z</dcterms:created>
  <dcterms:modified xsi:type="dcterms:W3CDTF">2024-11-26T07:26:26Z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49deba9595b64033890e84905b5c3bc0</vt:lpwstr>
  </property>
</Properties>
</file>